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embeddedFontLst>
    <p:embeddedFont>
      <p:font typeface="Playfair Displ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Oswa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6951E11-41A2-4F29-BB03-B32CC00868AB}">
  <a:tblStyle styleId="{96951E11-41A2-4F29-BB03-B32CC00868A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PlayfairDispl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Oswald-regular.fntdata"/><Relationship Id="rId25" Type="http://schemas.openxmlformats.org/officeDocument/2006/relationships/font" Target="fonts/Lato-boldItalic.fntdata"/><Relationship Id="rId27" Type="http://schemas.openxmlformats.org/officeDocument/2006/relationships/font" Target="fonts/Oswald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PlayfairDisplay-bold.fntdata"/><Relationship Id="rId18" Type="http://schemas.openxmlformats.org/officeDocument/2006/relationships/font" Target="fonts/PlayfairDisplay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569d29661a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569d29661a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69d29661a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569d29661a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569d29661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569d29661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569d29661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569d29661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569d29661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569d29661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569d29661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569d29661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69d29661a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569d29661a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569d29661a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569d29661a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569d29661a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569d29661a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69d29661a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569d29661a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" name="Google Shape;57;p14"/>
          <p:cNvCxnSpPr/>
          <p:nvPr/>
        </p:nvCxnSpPr>
        <p:spPr>
          <a:xfrm>
            <a:off x="733219" y="2235351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4"/>
          <p:cNvSpPr txBox="1"/>
          <p:nvPr>
            <p:ph type="ctrTitle"/>
          </p:nvPr>
        </p:nvSpPr>
        <p:spPr>
          <a:xfrm>
            <a:off x="630600" y="136800"/>
            <a:ext cx="7893000" cy="18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630600" y="3228375"/>
            <a:ext cx="7893000" cy="12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5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/>
          <p:nvPr/>
        </p:nvSpPr>
        <p:spPr>
          <a:xfrm>
            <a:off x="-125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16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" name="Google Shape;69;p16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7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" name="Google Shape;74;p17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311700" y="1417950"/>
            <a:ext cx="39999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7"/>
          <p:cNvSpPr txBox="1"/>
          <p:nvPr>
            <p:ph idx="2" type="body"/>
          </p:nvPr>
        </p:nvSpPr>
        <p:spPr>
          <a:xfrm>
            <a:off x="4832400" y="1417950"/>
            <a:ext cx="39999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" name="Google Shape;82;p19"/>
          <p:cNvCxnSpPr/>
          <p:nvPr/>
        </p:nvCxnSpPr>
        <p:spPr>
          <a:xfrm>
            <a:off x="411044" y="1417772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3" name="Google Shape;83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9"/>
          <p:cNvSpPr txBox="1"/>
          <p:nvPr>
            <p:ph idx="1" type="body"/>
          </p:nvPr>
        </p:nvSpPr>
        <p:spPr>
          <a:xfrm>
            <a:off x="311700" y="1640350"/>
            <a:ext cx="2808000" cy="29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0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0" name="Google Shape;9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/>
          <p:nvPr/>
        </p:nvSpPr>
        <p:spPr>
          <a:xfrm>
            <a:off x="4572000" y="-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" name="Google Shape;94;p21"/>
          <p:cNvSpPr txBox="1"/>
          <p:nvPr>
            <p:ph type="title"/>
          </p:nvPr>
        </p:nvSpPr>
        <p:spPr>
          <a:xfrm>
            <a:off x="265500" y="1084625"/>
            <a:ext cx="4045200" cy="170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5" name="Google Shape;95;p21"/>
          <p:cNvSpPr txBox="1"/>
          <p:nvPr>
            <p:ph idx="1" type="subTitle"/>
          </p:nvPr>
        </p:nvSpPr>
        <p:spPr>
          <a:xfrm>
            <a:off x="265500" y="2845200"/>
            <a:ext cx="4045200" cy="14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6" name="Google Shape;96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7" name="Google Shape;9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0" name="Google Shape;10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3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3"/>
          <p:cNvSpPr txBox="1"/>
          <p:nvPr>
            <p:ph hasCustomPrompt="1" type="title"/>
          </p:nvPr>
        </p:nvSpPr>
        <p:spPr>
          <a:xfrm>
            <a:off x="586725" y="1353788"/>
            <a:ext cx="79707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3"/>
          <p:cNvSpPr txBox="1"/>
          <p:nvPr>
            <p:ph idx="1" type="body"/>
          </p:nvPr>
        </p:nvSpPr>
        <p:spPr>
          <a:xfrm>
            <a:off x="586725" y="2968388"/>
            <a:ext cx="79707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6" name="Google Shape;10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lue-gold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/>
          <p:nvPr/>
        </p:nvSpPr>
        <p:spPr>
          <a:xfrm>
            <a:off x="0" y="1337475"/>
            <a:ext cx="9144000" cy="133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5"/>
          <p:cNvSpPr txBox="1"/>
          <p:nvPr>
            <p:ph type="ctrTitle"/>
          </p:nvPr>
        </p:nvSpPr>
        <p:spPr>
          <a:xfrm>
            <a:off x="235500" y="1201000"/>
            <a:ext cx="8520600" cy="125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 to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Excel </a:t>
            </a:r>
            <a:endParaRPr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15" name="Google Shape;1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6675" y="76200"/>
            <a:ext cx="758724" cy="80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5"/>
          <p:cNvSpPr txBox="1"/>
          <p:nvPr/>
        </p:nvSpPr>
        <p:spPr>
          <a:xfrm>
            <a:off x="727875" y="4531050"/>
            <a:ext cx="7615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0B5394"/>
                </a:solidFill>
                <a:latin typeface="Lato"/>
                <a:ea typeface="Lato"/>
                <a:cs typeface="Lato"/>
                <a:sym typeface="Lato"/>
              </a:rPr>
              <a:t>Acciojob/ Excel</a:t>
            </a:r>
            <a:endParaRPr b="1" sz="1800">
              <a:solidFill>
                <a:srgbClr val="0B539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7" name="Google Shape;11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1875" y="2799600"/>
            <a:ext cx="3560250" cy="178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Formatting</a:t>
            </a:r>
            <a:endParaRPr/>
          </a:p>
        </p:txBody>
      </p:sp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311700" y="1152475"/>
            <a:ext cx="8520600" cy="3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Basic formatting in Excel refers to the process of applying visual enhancements to cells, ranges, and worksheets to make data more readable and visually appealing.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Proper formatting not only improves the overall aesthetics of a spreadsheet but also helps in better data interpretation and analysis.Some Basic formatting are -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Font Formatting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Cell Formatting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Conditional Formatting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Worksheet Formatting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23" name="Google Shape;123;p26"/>
          <p:cNvSpPr txBox="1"/>
          <p:nvPr>
            <p:ph idx="1" type="body"/>
          </p:nvPr>
        </p:nvSpPr>
        <p:spPr>
          <a:xfrm>
            <a:off x="311700" y="1152475"/>
            <a:ext cx="8520600" cy="22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Excel is a widely recognized and versatile software tool that holds significant importance in the field of data analytics.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With its robust features and user-friendly interface, Excel has become an integral part of data analysis, visualization, and reporting processes across industries.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As businesses increasingly rely on data-driven insights to make informed decisions, Excel provides the necessary functionalities to handle and analyze vast amounts of data efficiently.</a:t>
            </a:r>
            <a:endParaRPr/>
          </a:p>
        </p:txBody>
      </p:sp>
      <p:pic>
        <p:nvPicPr>
          <p:cNvPr id="124" name="Google Shape;1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3051" y="3115550"/>
            <a:ext cx="2780976" cy="195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5357" y="3401575"/>
            <a:ext cx="2334794" cy="174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</a:t>
            </a:r>
            <a:endParaRPr/>
          </a:p>
        </p:txBody>
      </p:sp>
      <p:sp>
        <p:nvSpPr>
          <p:cNvPr id="131" name="Google Shape;131;p27"/>
          <p:cNvSpPr txBox="1"/>
          <p:nvPr>
            <p:ph idx="1" type="body"/>
          </p:nvPr>
        </p:nvSpPr>
        <p:spPr>
          <a:xfrm>
            <a:off x="311700" y="1152475"/>
            <a:ext cx="8520600" cy="22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Excel offers a wide range of built-in functions and formulas that enable data analysis and calculations.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Analysts can perform various statistical operations, such as sum, average, count, and standard deviation, using Excel's formulas.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Excel's extensive library of functions allows for advanced calculations, including financial, mathematical, logical, and text-based operations.</a:t>
            </a:r>
            <a:endParaRPr/>
          </a:p>
        </p:txBody>
      </p:sp>
      <p:pic>
        <p:nvPicPr>
          <p:cNvPr id="132" name="Google Shape;1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1550" y="3349050"/>
            <a:ext cx="1913501" cy="1594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9875" y="3422588"/>
            <a:ext cx="2553302" cy="15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1800" y="3461916"/>
            <a:ext cx="2746476" cy="1437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Visualization</a:t>
            </a:r>
            <a:endParaRPr/>
          </a:p>
        </p:txBody>
      </p:sp>
      <p:sp>
        <p:nvSpPr>
          <p:cNvPr id="140" name="Google Shape;14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Excel provides powerful visualization capabilities to represent data in a visually appealing and easily understandable manner.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Analysts can create charts, graphs, and pivot tables within Excel to visualize patterns, trends, and relationships in the data.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These visualizations enhance data comprehension, enabling stakeholders to grasp insights quickly and make informed decisions.</a:t>
            </a:r>
            <a:endParaRPr/>
          </a:p>
        </p:txBody>
      </p:sp>
      <p:pic>
        <p:nvPicPr>
          <p:cNvPr id="141" name="Google Shape;14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6775" y="3713425"/>
            <a:ext cx="2336250" cy="131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2047" y="3713425"/>
            <a:ext cx="2378303" cy="131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Industry Relevance</a:t>
            </a:r>
            <a:endParaRPr/>
          </a:p>
        </p:txBody>
      </p:sp>
      <p:sp>
        <p:nvSpPr>
          <p:cNvPr id="148" name="Google Shape;14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Excel finds extensive usage across industries, including finance, marketing, human resources, supply chain management, and more.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Financial analysts rely on Excel for budgeting, financial modeling, and forecasting.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Marketers utilize Excel for campaign analysis, customer segmentation, and performance tracking.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Human resources professionals leverage Excel for workforce analytics, employee data management, and payroll analysis.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Excel's versatility and adaptability make it applicable to a wide range of industry-specific data analysis needs.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 txBox="1"/>
          <p:nvPr>
            <p:ph type="title"/>
          </p:nvPr>
        </p:nvSpPr>
        <p:spPr>
          <a:xfrm>
            <a:off x="5482200" y="445025"/>
            <a:ext cx="33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Excel Week-1</a:t>
            </a:r>
            <a:endParaRPr/>
          </a:p>
        </p:txBody>
      </p:sp>
      <p:graphicFrame>
        <p:nvGraphicFramePr>
          <p:cNvPr id="154" name="Google Shape;154;p30"/>
          <p:cNvGraphicFramePr/>
          <p:nvPr/>
        </p:nvGraphicFramePr>
        <p:xfrm>
          <a:off x="457200" y="457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{96951E11-41A2-4F29-BB03-B32CC00868AB}</a:tableStyleId>
              </a:tblPr>
              <a:tblGrid>
                <a:gridCol w="952500"/>
                <a:gridCol w="952500"/>
                <a:gridCol w="952500"/>
                <a:gridCol w="1914525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Week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F6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Class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F6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Module Name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F6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Sub Module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F6000"/>
                    </a:solidFill>
                  </a:tcPr>
                </a:tc>
              </a:tr>
              <a:tr h="352425">
                <a:tc rowSpan="15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Week-1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 rowSpan="7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Class -1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Data Analytics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What is data, Why is it important, industry use cases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2000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General Tools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2000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Why Excel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200025">
                <a:tc vMerge="1"/>
                <a:tc vMerge="1"/>
                <a:tc rowSpan="9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Introduction to Excel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Introduction to the Excel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2000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Navigating and Selecting Cells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3524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Working with Rows, Columns, and Worksheets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2000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Entering and Editing Data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200025">
                <a:tc vMerge="1"/>
                <a:tc rowSpan="8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Class-2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Formatting Cells and Text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2000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Conditional formatting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2000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Format as table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2000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Cell styles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2000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Basic excel things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200025">
                <a:tc vMerge="1"/>
                <a:tc vMerge="1"/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Introduction to data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Introduction to data set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2000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Introduce the problem statement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15716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Understanding the data</a:t>
                      </a:r>
                      <a:endParaRPr sz="10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1. Data granularity - Defining the two tables and column and entry - unique identifier</a:t>
                      </a:r>
                      <a:endParaRPr sz="10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2. Data types</a:t>
                      </a:r>
                      <a:endParaRPr sz="10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3. Intro to Filter - first show data without filter, emphasising on the need of filter</a:t>
                      </a:r>
                      <a:endParaRPr sz="10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4. (??) Intorduce conepts for formulae, arithemtic formulae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6250" y="1096500"/>
            <a:ext cx="5118221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Excel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025" y="47225"/>
            <a:ext cx="6402676" cy="200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2275" y="2158375"/>
            <a:ext cx="3506741" cy="279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2"/>
          <p:cNvSpPr txBox="1"/>
          <p:nvPr>
            <p:ph idx="1" type="body"/>
          </p:nvPr>
        </p:nvSpPr>
        <p:spPr>
          <a:xfrm>
            <a:off x="311700" y="2370850"/>
            <a:ext cx="3897900" cy="9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Customize</a:t>
            </a:r>
            <a:r>
              <a:rPr lang="en-GB"/>
              <a:t> ribbons in Excel</a:t>
            </a:r>
            <a:endParaRPr/>
          </a:p>
        </p:txBody>
      </p:sp>
      <p:pic>
        <p:nvPicPr>
          <p:cNvPr id="168" name="Google Shape;168;p32"/>
          <p:cNvPicPr preferRelativeResize="0"/>
          <p:nvPr/>
        </p:nvPicPr>
        <p:blipFill rotWithShape="1">
          <a:blip r:embed="rId5">
            <a:alphaModFix/>
          </a:blip>
          <a:srcRect b="3960" l="-11220" r="11220" t="-3960"/>
          <a:stretch/>
        </p:blipFill>
        <p:spPr>
          <a:xfrm>
            <a:off x="311688" y="2761838"/>
            <a:ext cx="4219575" cy="212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Excel Shortcuts</a:t>
            </a:r>
            <a:endParaRPr/>
          </a:p>
        </p:txBody>
      </p:sp>
      <p:sp>
        <p:nvSpPr>
          <p:cNvPr id="174" name="Google Shape;174;p33"/>
          <p:cNvSpPr txBox="1"/>
          <p:nvPr>
            <p:ph idx="1" type="body"/>
          </p:nvPr>
        </p:nvSpPr>
        <p:spPr>
          <a:xfrm>
            <a:off x="311700" y="1152475"/>
            <a:ext cx="8520600" cy="6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Useful Shortcut that will help you during the excel learning journey</a:t>
            </a:r>
            <a:endParaRPr/>
          </a:p>
        </p:txBody>
      </p:sp>
      <p:pic>
        <p:nvPicPr>
          <p:cNvPr id="175" name="Google Shape;1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1125" y="1681850"/>
            <a:ext cx="3533175" cy="353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ue &amp; Gold">
  <a:themeElements>
    <a:clrScheme name="Blue &amp; Gold">
      <a:dk1>
        <a:srgbClr val="FFFFFF"/>
      </a:dk1>
      <a:lt1>
        <a:srgbClr val="01AFD1"/>
      </a:lt1>
      <a:dk2>
        <a:srgbClr val="1E2D31"/>
      </a:dk2>
      <a:lt2>
        <a:srgbClr val="BFC7CA"/>
      </a:lt2>
      <a:accent1>
        <a:srgbClr val="006F85"/>
      </a:accent1>
      <a:accent2>
        <a:srgbClr val="AF4345"/>
      </a:accent2>
      <a:accent3>
        <a:srgbClr val="47D06A"/>
      </a:accent3>
      <a:accent4>
        <a:srgbClr val="F58F8F"/>
      </a:accent4>
      <a:accent5>
        <a:srgbClr val="F6CD4C"/>
      </a:accent5>
      <a:accent6>
        <a:srgbClr val="F8E71C"/>
      </a:accent6>
      <a:hlink>
        <a:srgbClr val="F6CD4C"/>
      </a:hlink>
      <a:folHlink>
        <a:srgbClr val="F6CD4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